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15"/>
  </p:notesMasterIdLst>
  <p:sldIdLst>
    <p:sldId id="672" r:id="rId3"/>
    <p:sldId id="696" r:id="rId4"/>
    <p:sldId id="699" r:id="rId5"/>
    <p:sldId id="705" r:id="rId6"/>
    <p:sldId id="737" r:id="rId7"/>
    <p:sldId id="738" r:id="rId8"/>
    <p:sldId id="739" r:id="rId9"/>
    <p:sldId id="706" r:id="rId10"/>
    <p:sldId id="732" r:id="rId11"/>
    <p:sldId id="740" r:id="rId12"/>
    <p:sldId id="721" r:id="rId13"/>
    <p:sldId id="733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/>
        </p14:section>
        <p14:section name="默认节" id="{F43CF2C3-3950-4E40-A02F-66DCCF188A6B}">
          <p14:sldIdLst>
            <p14:sldId id="672"/>
            <p14:sldId id="696"/>
            <p14:sldId id="699"/>
            <p14:sldId id="705"/>
            <p14:sldId id="737"/>
            <p14:sldId id="738"/>
            <p14:sldId id="739"/>
            <p14:sldId id="706"/>
            <p14:sldId id="732"/>
            <p14:sldId id="740"/>
            <p14:sldId id="721"/>
            <p14:sldId id="733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21" autoAdjust="0"/>
    <p:restoredTop sz="79874" autoAdjust="0"/>
  </p:normalViewPr>
  <p:slideViewPr>
    <p:cSldViewPr snapToGrid="0">
      <p:cViewPr varScale="1">
        <p:scale>
          <a:sx n="86" d="100"/>
          <a:sy n="86" d="100"/>
        </p:scale>
        <p:origin x="11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803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07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50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31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82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4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8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958" y="2726102"/>
            <a:ext cx="6990596" cy="878840"/>
          </a:xfrm>
        </p:spPr>
        <p:txBody>
          <a:bodyPr/>
          <a:lstStyle/>
          <a:p>
            <a:r>
              <a:rPr lang="zh-CN" altLang="en-US" sz="3600" dirty="0">
                <a:ea typeface="+mn-ea"/>
                <a:cs typeface="+mn-ea"/>
              </a:rPr>
              <a:t>概率、语言模型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502" y="1869834"/>
            <a:ext cx="7142998" cy="878840"/>
          </a:xfrm>
        </p:spPr>
        <p:txBody>
          <a:bodyPr/>
          <a:lstStyle/>
          <a:p>
            <a:r>
              <a:rPr lang="zh-CN" altLang="en-US" sz="3200" dirty="0">
                <a:ea typeface="+mn-ea"/>
                <a:cs typeface="+mn-ea"/>
              </a:rPr>
              <a:t>信息检索研讨课</a:t>
            </a:r>
            <a:endParaRPr lang="en-US" altLang="zh-CN" sz="3200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3991343"/>
            <a:ext cx="2506802" cy="7078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71118313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张晓铮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71118415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叶宏庭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lang="en-US" altLang="zh-CN" sz="2000" dirty="0">
                <a:solidFill>
                  <a:schemeClr val="accent1"/>
                </a:solidFill>
                <a:latin typeface="Arial"/>
                <a:cs typeface="+mn-ea"/>
              </a:rPr>
              <a:t>2021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/06/08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语言模型</a:t>
            </a:r>
            <a:r>
              <a:rPr lang="en-US" altLang="zh-CN" dirty="0"/>
              <a:t>MLE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6F7649-955A-46E5-82DF-39D5F71B01BB}"/>
              </a:ext>
            </a:extLst>
          </p:cNvPr>
          <p:cNvSpPr txBox="1"/>
          <p:nvPr/>
        </p:nvSpPr>
        <p:spPr>
          <a:xfrm>
            <a:off x="3654641" y="3020650"/>
            <a:ext cx="488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2 MLE</a:t>
            </a:r>
            <a:r>
              <a:rPr lang="zh-CN" altLang="en-US" sz="2400" b="1" dirty="0"/>
              <a:t>结果展示</a:t>
            </a:r>
          </a:p>
        </p:txBody>
      </p:sp>
    </p:spTree>
    <p:extLst>
      <p:ext uri="{BB962C8B-B14F-4D97-AF65-F5344CB8AC3E}">
        <p14:creationId xmlns:p14="http://schemas.microsoft.com/office/powerpoint/2010/main" val="5635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对比分析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954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对比分析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15E803-BC21-41BA-82D4-2351497B6610}"/>
              </a:ext>
            </a:extLst>
          </p:cNvPr>
          <p:cNvSpPr txBox="1"/>
          <p:nvPr/>
        </p:nvSpPr>
        <p:spPr>
          <a:xfrm>
            <a:off x="4856086" y="2773363"/>
            <a:ext cx="389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详见项目报告</a:t>
            </a:r>
          </a:p>
        </p:txBody>
      </p:sp>
    </p:spTree>
    <p:extLst>
      <p:ext uri="{BB962C8B-B14F-4D97-AF65-F5344CB8AC3E}">
        <p14:creationId xmlns:p14="http://schemas.microsoft.com/office/powerpoint/2010/main" val="84020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602691" y="795858"/>
            <a:ext cx="2780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</a:rPr>
              <a:t>概率模型</a:t>
            </a:r>
            <a:r>
              <a:rPr lang="en-US" altLang="zh-CN" sz="2800" dirty="0">
                <a:cs typeface="+mn-ea"/>
              </a:rPr>
              <a:t>BIM</a:t>
            </a:r>
            <a:endParaRPr lang="zh-CN" altLang="en-US" sz="2800" dirty="0">
              <a:cs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8022944" y="2754465"/>
            <a:ext cx="236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</a:rPr>
              <a:t>语言模型</a:t>
            </a:r>
            <a:r>
              <a:rPr lang="en-US" altLang="zh-CN" sz="2800" dirty="0">
                <a:cs typeface="+mn-ea"/>
              </a:rPr>
              <a:t>MLE</a:t>
            </a:r>
            <a:endParaRPr lang="zh-CN" altLang="en-US" sz="2800" dirty="0">
              <a:cs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7901529" y="501570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</a:rPr>
              <a:t>对比分析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430586" y="2590522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237602" y="4506598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61615" y="131907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221071" y="327768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6957544" y="5553623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918182" y="706423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315499" y="2661240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114134" y="492301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概率模型</a:t>
            </a:r>
            <a:r>
              <a:rPr lang="en-US" altLang="zh-CN" dirty="0">
                <a:ea typeface="+mn-ea"/>
                <a:cs typeface="+mn-ea"/>
              </a:rPr>
              <a:t>BIM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概率模型</a:t>
            </a:r>
            <a:r>
              <a:rPr lang="en-US" altLang="zh-CN" dirty="0"/>
              <a:t>BIM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6F7649-955A-46E5-82DF-39D5F71B01BB}"/>
              </a:ext>
            </a:extLst>
          </p:cNvPr>
          <p:cNvSpPr txBox="1"/>
          <p:nvPr/>
        </p:nvSpPr>
        <p:spPr>
          <a:xfrm>
            <a:off x="3654641" y="976530"/>
            <a:ext cx="488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1 </a:t>
            </a:r>
            <a:r>
              <a:rPr lang="zh-CN" altLang="en-US" sz="2400" b="1" dirty="0"/>
              <a:t>先验概率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C59686-E79C-4CA1-8152-0920F3137F05}"/>
                  </a:ext>
                </a:extLst>
              </p:cNvPr>
              <p:cNvSpPr txBox="1"/>
              <p:nvPr/>
            </p:nvSpPr>
            <p:spPr>
              <a:xfrm>
                <a:off x="962526" y="1996697"/>
                <a:ext cx="9368590" cy="315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/>
                  <a:t> = df / N</a:t>
                </a:r>
              </a:p>
              <a:p>
                <a:r>
                  <a:rPr lang="en-US" altLang="zh-CN" sz="2400" dirty="0"/>
                  <a:t>     </a:t>
                </a:r>
                <a:r>
                  <a:rPr lang="zh-CN" altLang="en-US" sz="2400" dirty="0"/>
                  <a:t>* </a:t>
                </a:r>
                <a:r>
                  <a:rPr lang="en-US" altLang="zh-CN" sz="2400" dirty="0"/>
                  <a:t>df</a:t>
                </a:r>
                <a:r>
                  <a:rPr lang="zh-CN" altLang="en-US" sz="2400" dirty="0"/>
                  <a:t>为</a:t>
                </a:r>
                <a:r>
                  <a:rPr lang="en-US" altLang="zh-CN" sz="2400" dirty="0"/>
                  <a:t>term</a:t>
                </a:r>
                <a:r>
                  <a:rPr lang="zh-CN" altLang="en-US" sz="2400" dirty="0"/>
                  <a:t>出现的</a:t>
                </a:r>
                <a:r>
                  <a:rPr lang="en-US" altLang="zh-CN" sz="2400" dirty="0"/>
                  <a:t>doc</a:t>
                </a:r>
                <a:r>
                  <a:rPr lang="zh-CN" altLang="en-US" sz="2400" dirty="0"/>
                  <a:t>数量</a:t>
                </a:r>
                <a:endParaRPr lang="en-US" altLang="zh-CN" sz="2400" dirty="0"/>
              </a:p>
              <a:p>
                <a:r>
                  <a:rPr lang="en-US" altLang="zh-CN" sz="2400" dirty="0"/>
                  <a:t>     </a:t>
                </a:r>
                <a:r>
                  <a:rPr lang="zh-CN" altLang="en-US" sz="2400" dirty="0"/>
                  <a:t>* 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为文档总数量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= 1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</a:p>
              <a:p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 ∗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C59686-E79C-4CA1-8152-0920F3137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6" y="1996697"/>
                <a:ext cx="9368590" cy="3159006"/>
              </a:xfrm>
              <a:prstGeom prst="rect">
                <a:avLst/>
              </a:prstGeom>
              <a:blipFill>
                <a:blip r:embed="rId3"/>
                <a:stretch>
                  <a:fillRect l="-195" t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3837027-FA69-408C-9297-C6ED75480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329"/>
          <a:stretch/>
        </p:blipFill>
        <p:spPr>
          <a:xfrm>
            <a:off x="7256576" y="1503272"/>
            <a:ext cx="3796123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概率模型</a:t>
            </a:r>
            <a:r>
              <a:rPr lang="en-US" altLang="zh-CN" dirty="0"/>
              <a:t>BIM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6F7649-955A-46E5-82DF-39D5F71B01BB}"/>
              </a:ext>
            </a:extLst>
          </p:cNvPr>
          <p:cNvSpPr txBox="1"/>
          <p:nvPr/>
        </p:nvSpPr>
        <p:spPr>
          <a:xfrm>
            <a:off x="3654641" y="976530"/>
            <a:ext cx="488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2 RSV</a:t>
            </a:r>
            <a:r>
              <a:rPr lang="zh-CN" altLang="en-US" sz="2400" b="1" dirty="0"/>
              <a:t>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A79484-487E-4A70-A0D7-64B1EF9F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76" y="2306598"/>
            <a:ext cx="6165114" cy="1089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64125A-8FD6-4D13-8AC1-FFBB6F2A1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1" y="1533755"/>
            <a:ext cx="4259949" cy="47019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4F287AC-B2DF-44ED-88F5-3C892F0C8F80}"/>
              </a:ext>
            </a:extLst>
          </p:cNvPr>
          <p:cNvSpPr txBox="1"/>
          <p:nvPr/>
        </p:nvSpPr>
        <p:spPr>
          <a:xfrm>
            <a:off x="1499537" y="434721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问题出现了！！！</a:t>
            </a:r>
          </a:p>
        </p:txBody>
      </p:sp>
    </p:spTree>
    <p:extLst>
      <p:ext uri="{BB962C8B-B14F-4D97-AF65-F5344CB8AC3E}">
        <p14:creationId xmlns:p14="http://schemas.microsoft.com/office/powerpoint/2010/main" val="80441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概率模型</a:t>
            </a:r>
            <a:r>
              <a:rPr lang="en-US" altLang="zh-CN" dirty="0"/>
              <a:t>BIM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6F7649-955A-46E5-82DF-39D5F71B01BB}"/>
              </a:ext>
            </a:extLst>
          </p:cNvPr>
          <p:cNvSpPr txBox="1"/>
          <p:nvPr/>
        </p:nvSpPr>
        <p:spPr>
          <a:xfrm>
            <a:off x="3654641" y="976530"/>
            <a:ext cx="488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2 RSV</a:t>
            </a:r>
            <a:r>
              <a:rPr lang="zh-CN" altLang="en-US" sz="2400" b="1" dirty="0"/>
              <a:t>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A79484-487E-4A70-A0D7-64B1EF9F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13" y="1491614"/>
            <a:ext cx="4950287" cy="8750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2D3BA7-7015-40F2-97F6-C58665A92F26}"/>
              </a:ext>
            </a:extLst>
          </p:cNvPr>
          <p:cNvSpPr txBox="1"/>
          <p:nvPr/>
        </p:nvSpPr>
        <p:spPr>
          <a:xfrm>
            <a:off x="660400" y="1491614"/>
            <a:ext cx="4619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 </a:t>
            </a:r>
            <a:r>
              <a:rPr lang="en-US" altLang="zh-CN" dirty="0" err="1"/>
              <a:t>Init_score</a:t>
            </a:r>
            <a:r>
              <a:rPr lang="en-US" altLang="zh-CN" dirty="0"/>
              <a:t> = 0.0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5204D3A-6237-4CFB-9412-C10F353F9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221376"/>
              </p:ext>
            </p:extLst>
          </p:nvPr>
        </p:nvGraphicFramePr>
        <p:xfrm>
          <a:off x="768645" y="1998810"/>
          <a:ext cx="315528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62">
                  <a:extLst>
                    <a:ext uri="{9D8B030D-6E8A-4147-A177-3AD203B41FA5}">
                      <a16:colId xmlns:a16="http://schemas.microsoft.com/office/drawing/2014/main" val="3409561091"/>
                    </a:ext>
                  </a:extLst>
                </a:gridCol>
                <a:gridCol w="1051762">
                  <a:extLst>
                    <a:ext uri="{9D8B030D-6E8A-4147-A177-3AD203B41FA5}">
                      <a16:colId xmlns:a16="http://schemas.microsoft.com/office/drawing/2014/main" val="164562918"/>
                    </a:ext>
                  </a:extLst>
                </a:gridCol>
                <a:gridCol w="1051762">
                  <a:extLst>
                    <a:ext uri="{9D8B030D-6E8A-4147-A177-3AD203B41FA5}">
                      <a16:colId xmlns:a16="http://schemas.microsoft.com/office/drawing/2014/main" val="4142724566"/>
                    </a:ext>
                  </a:extLst>
                </a:gridCol>
              </a:tblGrid>
              <a:tr h="280390">
                <a:tc>
                  <a:txBody>
                    <a:bodyPr/>
                    <a:lstStyle/>
                    <a:p>
                      <a:r>
                        <a:rPr lang="en-US" altLang="zh-CN" dirty="0"/>
                        <a:t>Case1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Doc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Doc 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87200"/>
                  </a:ext>
                </a:extLst>
              </a:tr>
              <a:tr h="28039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92343"/>
                  </a:ext>
                </a:extLst>
              </a:tr>
              <a:tr h="280390"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26061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277E3B7-D470-4028-99D1-9CD02F071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64159"/>
              </p:ext>
            </p:extLst>
          </p:nvPr>
        </p:nvGraphicFramePr>
        <p:xfrm>
          <a:off x="804156" y="3294137"/>
          <a:ext cx="308426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088">
                  <a:extLst>
                    <a:ext uri="{9D8B030D-6E8A-4147-A177-3AD203B41FA5}">
                      <a16:colId xmlns:a16="http://schemas.microsoft.com/office/drawing/2014/main" val="3409561091"/>
                    </a:ext>
                  </a:extLst>
                </a:gridCol>
                <a:gridCol w="1028088">
                  <a:extLst>
                    <a:ext uri="{9D8B030D-6E8A-4147-A177-3AD203B41FA5}">
                      <a16:colId xmlns:a16="http://schemas.microsoft.com/office/drawing/2014/main" val="164562918"/>
                    </a:ext>
                  </a:extLst>
                </a:gridCol>
                <a:gridCol w="1028088">
                  <a:extLst>
                    <a:ext uri="{9D8B030D-6E8A-4147-A177-3AD203B41FA5}">
                      <a16:colId xmlns:a16="http://schemas.microsoft.com/office/drawing/2014/main" val="414272456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altLang="zh-CN" dirty="0"/>
                        <a:t>Case2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Doc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Doc 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872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923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21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26061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38BEF19-C11D-483F-B783-246DCD77CAB0}"/>
              </a:ext>
            </a:extLst>
          </p:cNvPr>
          <p:cNvSpPr txBox="1"/>
          <p:nvPr/>
        </p:nvSpPr>
        <p:spPr>
          <a:xfrm>
            <a:off x="4639827" y="2414944"/>
            <a:ext cx="20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Doc 1 &lt; Doc 2 ??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14413C-CF85-4EAB-ABB5-C5567C418E25}"/>
              </a:ext>
            </a:extLst>
          </p:cNvPr>
          <p:cNvSpPr txBox="1"/>
          <p:nvPr/>
        </p:nvSpPr>
        <p:spPr>
          <a:xfrm>
            <a:off x="4639827" y="3771325"/>
            <a:ext cx="20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Doc 1 &lt; Doc 2 ??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6B4003A2-C204-4E33-820D-BEAFDEF97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636079"/>
              </p:ext>
            </p:extLst>
          </p:nvPr>
        </p:nvGraphicFramePr>
        <p:xfrm>
          <a:off x="768645" y="4955224"/>
          <a:ext cx="323439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132">
                  <a:extLst>
                    <a:ext uri="{9D8B030D-6E8A-4147-A177-3AD203B41FA5}">
                      <a16:colId xmlns:a16="http://schemas.microsoft.com/office/drawing/2014/main" val="3409561091"/>
                    </a:ext>
                  </a:extLst>
                </a:gridCol>
                <a:gridCol w="1078132">
                  <a:extLst>
                    <a:ext uri="{9D8B030D-6E8A-4147-A177-3AD203B41FA5}">
                      <a16:colId xmlns:a16="http://schemas.microsoft.com/office/drawing/2014/main" val="164562918"/>
                    </a:ext>
                  </a:extLst>
                </a:gridCol>
                <a:gridCol w="1078132">
                  <a:extLst>
                    <a:ext uri="{9D8B030D-6E8A-4147-A177-3AD203B41FA5}">
                      <a16:colId xmlns:a16="http://schemas.microsoft.com/office/drawing/2014/main" val="414272456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altLang="zh-CN" dirty="0"/>
                        <a:t>Case3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Doc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Doc 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872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923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21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260615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EEABE13-3C7F-4034-8E21-73831491E938}"/>
              </a:ext>
            </a:extLst>
          </p:cNvPr>
          <p:cNvSpPr txBox="1"/>
          <p:nvPr/>
        </p:nvSpPr>
        <p:spPr>
          <a:xfrm>
            <a:off x="4639827" y="5460744"/>
            <a:ext cx="20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Doc 1 &gt; Doc 2 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89DE85B-1167-4666-824C-A8EA0B2362C0}"/>
                  </a:ext>
                </a:extLst>
              </p:cNvPr>
              <p:cNvSpPr txBox="1"/>
              <p:nvPr/>
            </p:nvSpPr>
            <p:spPr>
              <a:xfrm>
                <a:off x="7137645" y="3429000"/>
                <a:ext cx="4500979" cy="1124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解决方案：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𝑅𝑆𝑉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89DE85B-1167-4666-824C-A8EA0B23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645" y="3429000"/>
                <a:ext cx="4500979" cy="1124923"/>
              </a:xfrm>
              <a:prstGeom prst="rect">
                <a:avLst/>
              </a:prstGeom>
              <a:blipFill>
                <a:blip r:embed="rId4"/>
                <a:stretch>
                  <a:fillRect l="-1220" t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13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概率模型</a:t>
            </a:r>
            <a:r>
              <a:rPr lang="en-US" altLang="zh-CN" dirty="0"/>
              <a:t>BIM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6F7649-955A-46E5-82DF-39D5F71B01BB}"/>
              </a:ext>
            </a:extLst>
          </p:cNvPr>
          <p:cNvSpPr txBox="1"/>
          <p:nvPr/>
        </p:nvSpPr>
        <p:spPr>
          <a:xfrm>
            <a:off x="3654641" y="2967335"/>
            <a:ext cx="488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3 BIM</a:t>
            </a:r>
            <a:r>
              <a:rPr lang="zh-CN" altLang="en-US" sz="2400" b="1" dirty="0"/>
              <a:t>结果展示</a:t>
            </a:r>
          </a:p>
        </p:txBody>
      </p:sp>
    </p:spTree>
    <p:extLst>
      <p:ext uri="{BB962C8B-B14F-4D97-AF65-F5344CB8AC3E}">
        <p14:creationId xmlns:p14="http://schemas.microsoft.com/office/powerpoint/2010/main" val="233443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语言模型</a:t>
            </a:r>
            <a:r>
              <a:rPr lang="en-US" altLang="zh-CN" dirty="0">
                <a:ea typeface="+mn-ea"/>
                <a:cs typeface="+mn-ea"/>
              </a:rPr>
              <a:t>MLE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328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1537" y="359596"/>
            <a:ext cx="18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语言模型</a:t>
            </a:r>
            <a:r>
              <a:rPr lang="en-US" altLang="zh-CN" dirty="0"/>
              <a:t>MLE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6F7649-955A-46E5-82DF-39D5F71B01BB}"/>
              </a:ext>
            </a:extLst>
          </p:cNvPr>
          <p:cNvSpPr txBox="1"/>
          <p:nvPr/>
        </p:nvSpPr>
        <p:spPr>
          <a:xfrm>
            <a:off x="3654641" y="976530"/>
            <a:ext cx="488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1 score</a:t>
            </a:r>
            <a:r>
              <a:rPr lang="zh-CN" altLang="en-US" sz="2400" b="1" dirty="0"/>
              <a:t>计算方式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721DB3-3579-4F7F-845D-9304B295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537" y="1687404"/>
            <a:ext cx="4427604" cy="4115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C138D0-BCCF-4772-93B3-9BAFEA08F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37" y="2396671"/>
            <a:ext cx="9403895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895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254</Words>
  <Application>Microsoft Office PowerPoint</Application>
  <PresentationFormat>宽屏</PresentationFormat>
  <Paragraphs>100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等线</vt:lpstr>
      <vt:lpstr>宋体</vt:lpstr>
      <vt:lpstr>Microsoft YaHei</vt:lpstr>
      <vt:lpstr>Microsoft YaHei</vt:lpstr>
      <vt:lpstr>Arial</vt:lpstr>
      <vt:lpstr>Calibri</vt:lpstr>
      <vt:lpstr>Cambria Math</vt:lpstr>
      <vt:lpstr>Century Gothic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叶宏庭</cp:lastModifiedBy>
  <cp:revision>66</cp:revision>
  <dcterms:created xsi:type="dcterms:W3CDTF">2019-03-11T14:11:26Z</dcterms:created>
  <dcterms:modified xsi:type="dcterms:W3CDTF">2021-06-08T06:18:05Z</dcterms:modified>
</cp:coreProperties>
</file>